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6"/>
  </p:notesMasterIdLst>
  <p:handoutMasterIdLst>
    <p:handoutMasterId r:id="rId17"/>
  </p:handoutMasterIdLst>
  <p:sldIdLst>
    <p:sldId id="256" r:id="rId2"/>
    <p:sldId id="257" r:id="rId3"/>
    <p:sldId id="258" r:id="rId4"/>
    <p:sldId id="263" r:id="rId5"/>
    <p:sldId id="261" r:id="rId6"/>
    <p:sldId id="275" r:id="rId7"/>
    <p:sldId id="273" r:id="rId8"/>
    <p:sldId id="271" r:id="rId9"/>
    <p:sldId id="270" r:id="rId10"/>
    <p:sldId id="274" r:id="rId11"/>
    <p:sldId id="272" r:id="rId12"/>
    <p:sldId id="266" r:id="rId13"/>
    <p:sldId id="276" r:id="rId14"/>
    <p:sldId id="268"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714" y="114"/>
      </p:cViewPr>
      <p:guideLst/>
    </p:cSldViewPr>
  </p:slideViewPr>
  <p:notesTextViewPr>
    <p:cViewPr>
      <p:scale>
        <a:sx n="1" d="1"/>
        <a:sy n="1" d="1"/>
      </p:scale>
      <p:origin x="0" y="0"/>
    </p:cViewPr>
  </p:notesText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3B7678C6-DFE6-44C2-AE83-37CE5B9BE37A}" type="datetimeFigureOut">
              <a:rPr lang="en-US" smtClean="0"/>
              <a:t>6/8/2020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8B6E95A-B23E-4758-AF4A-D57E82756A8C}" type="slidenum">
              <a:rPr lang="en-US" smtClean="0"/>
              <a:t>‹#›</a:t>
            </a:fld>
            <a:endParaRPr lang="en-US"/>
          </a:p>
        </p:txBody>
      </p:sp>
    </p:spTree>
    <p:extLst>
      <p:ext uri="{BB962C8B-B14F-4D97-AF65-F5344CB8AC3E}">
        <p14:creationId xmlns:p14="http://schemas.microsoft.com/office/powerpoint/2010/main" val="7884512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198BE3C-7D02-4F21-8F38-5A2347E25887}" type="datetimeFigureOut">
              <a:rPr lang="en-US" smtClean="0"/>
              <a:t>6/8/2020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4F5E758-6891-4329-B3CA-313B8420C953}" type="slidenum">
              <a:rPr lang="en-US" smtClean="0"/>
              <a:t>‹#›</a:t>
            </a:fld>
            <a:endParaRPr lang="en-US"/>
          </a:p>
        </p:txBody>
      </p:sp>
    </p:spTree>
    <p:extLst>
      <p:ext uri="{BB962C8B-B14F-4D97-AF65-F5344CB8AC3E}">
        <p14:creationId xmlns:p14="http://schemas.microsoft.com/office/powerpoint/2010/main" val="405968853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24683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1137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54058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5700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20702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939167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59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957671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23938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52532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16853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83326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92000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20076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3078432414"/>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2622718000"/>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68708896"/>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4242130600"/>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6858553"/>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176676112"/>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1254922642"/>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1523979786"/>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3201704031"/>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April 20, 2017</a:t>
            </a:r>
            <a:endParaRPr lang="en-US" dirty="0"/>
          </a:p>
        </p:txBody>
      </p:sp>
      <p:sp>
        <p:nvSpPr>
          <p:cNvPr id="5" name="Footer Placeholder 4"/>
          <p:cNvSpPr>
            <a:spLocks noGrp="1"/>
          </p:cNvSpPr>
          <p:nvPr>
            <p:ph type="ftr" sz="quarter" idx="11"/>
          </p:nvPr>
        </p:nvSpPr>
        <p:spPr/>
        <p:txBody>
          <a:bodyPr/>
          <a:lstStyle/>
          <a:p>
            <a:r>
              <a:rPr lang="en-US"/>
              <a:t>Tax Presentation June 10, 2020 MCB Meeting</a:t>
            </a:r>
            <a:endParaRPr lang="en-US" dirty="0"/>
          </a:p>
        </p:txBody>
      </p:sp>
      <p:sp>
        <p:nvSpPr>
          <p:cNvPr id="6" name="Slide Number Placeholder 5"/>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2997014005"/>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April 20, 2017</a:t>
            </a:r>
            <a:endParaRPr lang="en-US" dirty="0"/>
          </a:p>
        </p:txBody>
      </p:sp>
      <p:sp>
        <p:nvSpPr>
          <p:cNvPr id="6" name="Footer Placeholder 5"/>
          <p:cNvSpPr>
            <a:spLocks noGrp="1"/>
          </p:cNvSpPr>
          <p:nvPr>
            <p:ph type="ftr" sz="quarter" idx="11"/>
          </p:nvPr>
        </p:nvSpPr>
        <p:spPr/>
        <p:txBody>
          <a:bodyPr/>
          <a:lstStyle/>
          <a:p>
            <a:r>
              <a:rPr lang="en-US"/>
              <a:t>Tax Presentation June 10, 2020 MCB Meeting</a:t>
            </a:r>
            <a:endParaRPr lang="en-US" dirty="0"/>
          </a:p>
        </p:txBody>
      </p:sp>
      <p:sp>
        <p:nvSpPr>
          <p:cNvPr id="7" name="Slide Number Placeholder 6"/>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845260351"/>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April 20, 2017</a:t>
            </a:r>
            <a:endParaRPr lang="en-US" dirty="0"/>
          </a:p>
        </p:txBody>
      </p:sp>
      <p:sp>
        <p:nvSpPr>
          <p:cNvPr id="8" name="Footer Placeholder 7"/>
          <p:cNvSpPr>
            <a:spLocks noGrp="1"/>
          </p:cNvSpPr>
          <p:nvPr>
            <p:ph type="ftr" sz="quarter" idx="11"/>
          </p:nvPr>
        </p:nvSpPr>
        <p:spPr/>
        <p:txBody>
          <a:bodyPr/>
          <a:lstStyle/>
          <a:p>
            <a:r>
              <a:rPr lang="en-US"/>
              <a:t>Tax Presentation June 10, 2020 MCB Meeting</a:t>
            </a:r>
            <a:endParaRPr lang="en-US" dirty="0"/>
          </a:p>
        </p:txBody>
      </p:sp>
      <p:sp>
        <p:nvSpPr>
          <p:cNvPr id="9" name="Slide Number Placeholder 8"/>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2602428804"/>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April 20, 2017</a:t>
            </a:r>
            <a:endParaRPr lang="en-US" dirty="0"/>
          </a:p>
        </p:txBody>
      </p:sp>
      <p:sp>
        <p:nvSpPr>
          <p:cNvPr id="4" name="Footer Placeholder 3"/>
          <p:cNvSpPr>
            <a:spLocks noGrp="1"/>
          </p:cNvSpPr>
          <p:nvPr>
            <p:ph type="ftr" sz="quarter" idx="11"/>
          </p:nvPr>
        </p:nvSpPr>
        <p:spPr/>
        <p:txBody>
          <a:bodyPr/>
          <a:lstStyle/>
          <a:p>
            <a:r>
              <a:rPr lang="en-US"/>
              <a:t>Tax Presentation June 10, 2020 MCB Meeting</a:t>
            </a:r>
            <a:endParaRPr lang="en-US" dirty="0"/>
          </a:p>
        </p:txBody>
      </p:sp>
      <p:sp>
        <p:nvSpPr>
          <p:cNvPr id="5" name="Slide Number Placeholder 4"/>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3827302786"/>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April 20, 2017</a:t>
            </a:r>
            <a:endParaRPr lang="en-US" dirty="0"/>
          </a:p>
        </p:txBody>
      </p:sp>
      <p:sp>
        <p:nvSpPr>
          <p:cNvPr id="3" name="Footer Placeholder 2"/>
          <p:cNvSpPr>
            <a:spLocks noGrp="1"/>
          </p:cNvSpPr>
          <p:nvPr>
            <p:ph type="ftr" sz="quarter" idx="11"/>
          </p:nvPr>
        </p:nvSpPr>
        <p:spPr/>
        <p:txBody>
          <a:bodyPr/>
          <a:lstStyle/>
          <a:p>
            <a:r>
              <a:rPr lang="en-US"/>
              <a:t>Tax Presentation June 10, 2020 MCB Meeting</a:t>
            </a:r>
            <a:endParaRPr lang="en-US" dirty="0"/>
          </a:p>
        </p:txBody>
      </p:sp>
      <p:sp>
        <p:nvSpPr>
          <p:cNvPr id="4" name="Slide Number Placeholder 3"/>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1765400979"/>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20, 2017</a:t>
            </a:r>
            <a:endParaRPr lang="en-US" dirty="0"/>
          </a:p>
        </p:txBody>
      </p:sp>
      <p:sp>
        <p:nvSpPr>
          <p:cNvPr id="6" name="Footer Placeholder 5"/>
          <p:cNvSpPr>
            <a:spLocks noGrp="1"/>
          </p:cNvSpPr>
          <p:nvPr>
            <p:ph type="ftr" sz="quarter" idx="11"/>
          </p:nvPr>
        </p:nvSpPr>
        <p:spPr/>
        <p:txBody>
          <a:bodyPr/>
          <a:lstStyle/>
          <a:p>
            <a:r>
              <a:rPr lang="en-US"/>
              <a:t>Tax Presentation June 10, 2020 MCB Meeting</a:t>
            </a:r>
            <a:endParaRPr lang="en-US" dirty="0"/>
          </a:p>
        </p:txBody>
      </p:sp>
      <p:sp>
        <p:nvSpPr>
          <p:cNvPr id="7" name="Slide Number Placeholder 6"/>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3495399952"/>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April 20, 2017</a:t>
            </a:r>
            <a:endParaRPr lang="en-US" dirty="0"/>
          </a:p>
        </p:txBody>
      </p:sp>
      <p:sp>
        <p:nvSpPr>
          <p:cNvPr id="6" name="Footer Placeholder 5"/>
          <p:cNvSpPr>
            <a:spLocks noGrp="1"/>
          </p:cNvSpPr>
          <p:nvPr>
            <p:ph type="ftr" sz="quarter" idx="11"/>
          </p:nvPr>
        </p:nvSpPr>
        <p:spPr/>
        <p:txBody>
          <a:bodyPr/>
          <a:lstStyle/>
          <a:p>
            <a:r>
              <a:rPr lang="en-US"/>
              <a:t>Tax Presentation June 10, 2020 MCB Meeting</a:t>
            </a:r>
            <a:endParaRPr lang="en-US" dirty="0"/>
          </a:p>
        </p:txBody>
      </p:sp>
      <p:sp>
        <p:nvSpPr>
          <p:cNvPr id="7" name="Slide Number Placeholder 6"/>
          <p:cNvSpPr>
            <a:spLocks noGrp="1"/>
          </p:cNvSpPr>
          <p:nvPr>
            <p:ph type="sldNum" sz="quarter" idx="12"/>
          </p:nvPr>
        </p:nvSpPr>
        <p:spPr/>
        <p:txBody>
          <a:bodyPr/>
          <a:lstStyle/>
          <a:p>
            <a:fld id="{BCE197E7-F483-46AC-97BC-52DCD28F57F4}" type="slidenum">
              <a:rPr lang="en-US" smtClean="0"/>
              <a:t>‹#›</a:t>
            </a:fld>
            <a:endParaRPr lang="en-US" dirty="0"/>
          </a:p>
        </p:txBody>
      </p:sp>
    </p:spTree>
    <p:extLst>
      <p:ext uri="{BB962C8B-B14F-4D97-AF65-F5344CB8AC3E}">
        <p14:creationId xmlns:p14="http://schemas.microsoft.com/office/powerpoint/2010/main" val="220614582"/>
      </p:ext>
    </p:extLst>
  </p:cSld>
  <p:clrMapOvr>
    <a:masterClrMapping/>
  </p:clrMapOvr>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a:t>April 20, 2017</a:t>
            </a:r>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Tax Presentation June 10, 2020 MCB Meeting</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CE197E7-F483-46AC-97BC-52DCD28F57F4}" type="slidenum">
              <a:rPr lang="en-US" smtClean="0"/>
              <a:t>‹#›</a:t>
            </a:fld>
            <a:endParaRPr lang="en-US" dirty="0"/>
          </a:p>
        </p:txBody>
      </p:sp>
    </p:spTree>
    <p:extLst>
      <p:ext uri="{BB962C8B-B14F-4D97-AF65-F5344CB8AC3E}">
        <p14:creationId xmlns:p14="http://schemas.microsoft.com/office/powerpoint/2010/main" val="320328686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slow" p14:dur="2000">
        <p14:prism/>
      </p:transition>
    </mc:Choice>
    <mc:Fallback xmlns="">
      <p:transition spd="slow">
        <p:fade/>
      </p:transition>
    </mc:Fallback>
  </mc:AlternateConten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677" y="586597"/>
            <a:ext cx="8660920" cy="2406769"/>
          </a:xfrm>
        </p:spPr>
        <p:txBody>
          <a:bodyPr/>
          <a:lstStyle/>
          <a:p>
            <a:pPr algn="l"/>
            <a:r>
              <a:rPr lang="en-US" sz="5600" b="1" dirty="0"/>
              <a:t>An Overview of </a:t>
            </a:r>
            <a:br>
              <a:rPr lang="en-US" sz="5600" b="1" dirty="0"/>
            </a:br>
            <a:r>
              <a:rPr lang="en-US" sz="5600" b="1" dirty="0"/>
              <a:t>State Marijuana Taxes</a:t>
            </a:r>
          </a:p>
        </p:txBody>
      </p:sp>
      <p:sp>
        <p:nvSpPr>
          <p:cNvPr id="7" name="Subtitle 6"/>
          <p:cNvSpPr>
            <a:spLocks noGrp="1"/>
          </p:cNvSpPr>
          <p:nvPr>
            <p:ph type="subTitle" idx="1"/>
          </p:nvPr>
        </p:nvSpPr>
        <p:spPr>
          <a:xfrm>
            <a:off x="1138687" y="3809071"/>
            <a:ext cx="7996686" cy="2462332"/>
          </a:xfrm>
        </p:spPr>
        <p:txBody>
          <a:bodyPr>
            <a:normAutofit fontScale="70000" lnSpcReduction="20000"/>
          </a:bodyPr>
          <a:lstStyle/>
          <a:p>
            <a:endParaRPr lang="en-US" sz="2800" b="1" dirty="0"/>
          </a:p>
          <a:p>
            <a:pPr algn="l">
              <a:spcBef>
                <a:spcPts val="0"/>
              </a:spcBef>
            </a:pPr>
            <a:r>
              <a:rPr lang="en-US" sz="3800" b="1" dirty="0">
                <a:solidFill>
                  <a:schemeClr val="accent1"/>
                </a:solidFill>
                <a:latin typeface="+mj-lt"/>
                <a:ea typeface="+mj-ea"/>
                <a:cs typeface="+mj-cs"/>
              </a:rPr>
              <a:t>Presented by: </a:t>
            </a:r>
          </a:p>
          <a:p>
            <a:pPr algn="l">
              <a:spcBef>
                <a:spcPts val="0"/>
              </a:spcBef>
            </a:pPr>
            <a:r>
              <a:rPr lang="en-US" sz="3800" dirty="0">
                <a:solidFill>
                  <a:schemeClr val="tx1"/>
                </a:solidFill>
              </a:rPr>
              <a:t>Kelly Mazzei </a:t>
            </a:r>
          </a:p>
          <a:p>
            <a:pPr algn="l">
              <a:spcBef>
                <a:spcPts val="0"/>
              </a:spcBef>
            </a:pPr>
            <a:r>
              <a:rPr lang="en-US" sz="3800" dirty="0">
                <a:solidFill>
                  <a:schemeClr val="tx1"/>
                </a:solidFill>
              </a:rPr>
              <a:t>Excise Tax Supervisor</a:t>
            </a:r>
          </a:p>
          <a:p>
            <a:pPr algn="l">
              <a:spcBef>
                <a:spcPts val="0"/>
              </a:spcBef>
            </a:pPr>
            <a:r>
              <a:rPr lang="en-US" sz="3800" dirty="0">
                <a:solidFill>
                  <a:schemeClr val="tx1"/>
                </a:solidFill>
              </a:rPr>
              <a:t>Alaska Tax Division</a:t>
            </a:r>
          </a:p>
          <a:p>
            <a:pPr algn="l">
              <a:spcBef>
                <a:spcPts val="0"/>
              </a:spcBef>
            </a:pPr>
            <a:endParaRPr lang="en-US" sz="3800" dirty="0">
              <a:solidFill>
                <a:schemeClr val="tx1"/>
              </a:solidFill>
            </a:endParaRPr>
          </a:p>
          <a:p>
            <a:pPr algn="l">
              <a:spcBef>
                <a:spcPts val="0"/>
              </a:spcBef>
            </a:pPr>
            <a:r>
              <a:rPr lang="en-US" sz="3800" dirty="0">
                <a:solidFill>
                  <a:schemeClr val="tx1"/>
                </a:solidFill>
              </a:rPr>
              <a:t>June 10, 2020</a:t>
            </a:r>
          </a:p>
          <a:p>
            <a:endParaRPr lang="en-US" sz="2400"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2656" y="3231472"/>
            <a:ext cx="2260122" cy="2260122"/>
          </a:xfrm>
          <a:prstGeom prst="rect">
            <a:avLst/>
          </a:prstGeom>
        </p:spPr>
      </p:pic>
    </p:spTree>
    <p:extLst>
      <p:ext uri="{BB962C8B-B14F-4D97-AF65-F5344CB8AC3E}">
        <p14:creationId xmlns:p14="http://schemas.microsoft.com/office/powerpoint/2010/main" val="2889383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37072"/>
            <a:ext cx="9088103" cy="934528"/>
          </a:xfrm>
        </p:spPr>
        <p:txBody>
          <a:bodyPr>
            <a:normAutofit fontScale="90000"/>
          </a:bodyPr>
          <a:lstStyle/>
          <a:p>
            <a:r>
              <a:rPr lang="en-US" sz="4000" b="1" u="sng" dirty="0"/>
              <a:t>What Happens When Taxes Aren’t Paid?</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sp>
        <p:nvSpPr>
          <p:cNvPr id="7" name="Content Placeholder 6">
            <a:extLst>
              <a:ext uri="{FF2B5EF4-FFF2-40B4-BE49-F238E27FC236}">
                <a16:creationId xmlns:a16="http://schemas.microsoft.com/office/drawing/2014/main" id="{3FD4DB89-D49A-4345-B6C2-6B844D97073E}"/>
              </a:ext>
            </a:extLst>
          </p:cNvPr>
          <p:cNvSpPr>
            <a:spLocks noGrp="1"/>
          </p:cNvSpPr>
          <p:nvPr>
            <p:ph idx="1"/>
          </p:nvPr>
        </p:nvSpPr>
        <p:spPr>
          <a:xfrm>
            <a:off x="677334" y="1518083"/>
            <a:ext cx="8596668" cy="4523280"/>
          </a:xfrm>
        </p:spPr>
        <p:txBody>
          <a:bodyPr/>
          <a:lstStyle/>
          <a:p>
            <a:pPr marL="0" indent="0">
              <a:buNone/>
            </a:pPr>
            <a:r>
              <a:rPr lang="en-US" sz="3000" u="sng" dirty="0"/>
              <a:t>Alaska Regulations 15 AAC 61.020 </a:t>
            </a:r>
          </a:p>
          <a:p>
            <a:pPr marL="0" indent="0">
              <a:buNone/>
            </a:pPr>
            <a:r>
              <a:rPr lang="en-US" sz="3000" dirty="0"/>
              <a:t>The DOR will inform the MCB of failure to pay tax due or file a return as required to initiate a license suspension or revocation proceedings</a:t>
            </a:r>
          </a:p>
          <a:p>
            <a:pPr marL="0" indent="0">
              <a:buNone/>
            </a:pPr>
            <a:endParaRPr lang="en-US" sz="3000" dirty="0"/>
          </a:p>
          <a:p>
            <a:pPr marL="0" indent="0">
              <a:buNone/>
            </a:pPr>
            <a:r>
              <a:rPr lang="en-US" sz="3000" dirty="0"/>
              <a:t>As written in the regulations</a:t>
            </a:r>
          </a:p>
        </p:txBody>
      </p:sp>
    </p:spTree>
    <p:extLst>
      <p:ext uri="{BB962C8B-B14F-4D97-AF65-F5344CB8AC3E}">
        <p14:creationId xmlns:p14="http://schemas.microsoft.com/office/powerpoint/2010/main" val="3659531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37072"/>
            <a:ext cx="9088103" cy="934528"/>
          </a:xfrm>
        </p:spPr>
        <p:txBody>
          <a:bodyPr>
            <a:normAutofit/>
          </a:bodyPr>
          <a:lstStyle/>
          <a:p>
            <a:r>
              <a:rPr lang="en-US" sz="4000" b="1" u="sng" dirty="0"/>
              <a:t>Notifying AMCO – Monthly Letter</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sp>
        <p:nvSpPr>
          <p:cNvPr id="7" name="Content Placeholder 6">
            <a:extLst>
              <a:ext uri="{FF2B5EF4-FFF2-40B4-BE49-F238E27FC236}">
                <a16:creationId xmlns:a16="http://schemas.microsoft.com/office/drawing/2014/main" id="{3FD4DB89-D49A-4345-B6C2-6B844D97073E}"/>
              </a:ext>
            </a:extLst>
          </p:cNvPr>
          <p:cNvSpPr>
            <a:spLocks noGrp="1"/>
          </p:cNvSpPr>
          <p:nvPr>
            <p:ph idx="1"/>
          </p:nvPr>
        </p:nvSpPr>
        <p:spPr>
          <a:xfrm>
            <a:off x="390617" y="1162975"/>
            <a:ext cx="9783194" cy="5326602"/>
          </a:xfrm>
        </p:spPr>
        <p:txBody>
          <a:bodyPr>
            <a:normAutofit/>
          </a:bodyPr>
          <a:lstStyle/>
          <a:p>
            <a:pPr marL="0" indent="0">
              <a:buNone/>
            </a:pPr>
            <a:r>
              <a:rPr lang="en-US" sz="2400" dirty="0"/>
              <a:t>Pursuant to Alaska Statutes and Regulations, AS 43.61.030 and 15 AAC 61.020, the Department of Revenue will inform the Marijuana Control Board of licensed cultivators that have failed to pay tax due or file a return as required by law.</a:t>
            </a:r>
          </a:p>
          <a:p>
            <a:pPr marL="0" indent="0">
              <a:buNone/>
            </a:pPr>
            <a:endParaRPr lang="en-US" sz="2400" dirty="0"/>
          </a:p>
          <a:p>
            <a:pPr marL="0" indent="0">
              <a:buNone/>
            </a:pPr>
            <a:r>
              <a:rPr lang="en-US" sz="2400" dirty="0"/>
              <a:t> As of June 5, 2020, there were 10 licensed cultivation facilities that failed to pay marijuana excise taxes as required under AS 43.61.010. The list does not include accounts that are compliant on payment plans or out of business. It also does not include accounts that have past due balances under $200. If we reported the total number of past due accounts for tax periods through January 2020, we would report 29 licensed cultivators owing a total of $1,340,000.</a:t>
            </a:r>
          </a:p>
          <a:p>
            <a:pPr marL="0" indent="0">
              <a:buNone/>
            </a:pPr>
            <a:endParaRPr lang="en-US" dirty="0"/>
          </a:p>
        </p:txBody>
      </p:sp>
    </p:spTree>
    <p:extLst>
      <p:ext uri="{BB962C8B-B14F-4D97-AF65-F5344CB8AC3E}">
        <p14:creationId xmlns:p14="http://schemas.microsoft.com/office/powerpoint/2010/main" val="2045238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9177"/>
            <a:ext cx="8596668" cy="1138687"/>
          </a:xfrm>
        </p:spPr>
        <p:txBody>
          <a:bodyPr>
            <a:noAutofit/>
          </a:bodyPr>
          <a:lstStyle/>
          <a:p>
            <a:r>
              <a:rPr lang="en-US" sz="4000" b="1" u="sng" dirty="0"/>
              <a:t>Tax Division Resources - Reports</a:t>
            </a:r>
            <a:r>
              <a:rPr lang="en-US" sz="4000" b="1" dirty="0"/>
              <a:t> </a:t>
            </a:r>
            <a:br>
              <a:rPr lang="en-US" sz="4000" b="1" dirty="0"/>
            </a:br>
            <a:endParaRPr lang="en-US" sz="4000" b="1" u="sng" dirty="0"/>
          </a:p>
        </p:txBody>
      </p:sp>
      <p:sp>
        <p:nvSpPr>
          <p:cNvPr id="10" name="Rectangle 9"/>
          <p:cNvSpPr/>
          <p:nvPr/>
        </p:nvSpPr>
        <p:spPr>
          <a:xfrm>
            <a:off x="3826140" y="5837101"/>
            <a:ext cx="3826689" cy="523220"/>
          </a:xfrm>
          <a:prstGeom prst="rect">
            <a:avLst/>
          </a:prstGeom>
        </p:spPr>
        <p:txBody>
          <a:bodyPr wrap="none">
            <a:spAutoFit/>
          </a:bodyPr>
          <a:lstStyle/>
          <a:p>
            <a:r>
              <a:rPr lang="en-US" sz="2800" b="1" u="sng">
                <a:solidFill>
                  <a:srgbClr val="0070C0"/>
                </a:solidFill>
                <a:ea typeface="+mj-ea"/>
                <a:cs typeface="+mj-cs"/>
              </a:rPr>
              <a:t>http://tax.alaska.gov/</a:t>
            </a:r>
            <a:endParaRPr lang="en-US" sz="2800" dirty="0">
              <a:solidFill>
                <a:srgbClr val="0070C0"/>
              </a:solidFill>
            </a:endParaRPr>
          </a:p>
        </p:txBody>
      </p:sp>
      <p:sp>
        <p:nvSpPr>
          <p:cNvPr id="3" name="Footer Placeholder 2">
            <a:extLst>
              <a:ext uri="{FF2B5EF4-FFF2-40B4-BE49-F238E27FC236}">
                <a16:creationId xmlns:a16="http://schemas.microsoft.com/office/drawing/2014/main" id="{8F2E2B7C-63AB-4E4E-A2C2-CECEA334FA27}"/>
              </a:ext>
            </a:extLst>
          </p:cNvPr>
          <p:cNvSpPr>
            <a:spLocks noGrp="1"/>
          </p:cNvSpPr>
          <p:nvPr>
            <p:ph type="ftr" sz="quarter" idx="11"/>
          </p:nvPr>
        </p:nvSpPr>
        <p:spPr/>
        <p:txBody>
          <a:bodyPr/>
          <a:lstStyle/>
          <a:p>
            <a:r>
              <a:rPr lang="en-US"/>
              <a:t>Tax Presentation June 10, 2020 MCB Meeting</a:t>
            </a:r>
            <a:endParaRPr lang="en-US" dirty="0"/>
          </a:p>
        </p:txBody>
      </p:sp>
      <p:pic>
        <p:nvPicPr>
          <p:cNvPr id="7" name="Content Placeholder 6">
            <a:extLst>
              <a:ext uri="{FF2B5EF4-FFF2-40B4-BE49-F238E27FC236}">
                <a16:creationId xmlns:a16="http://schemas.microsoft.com/office/drawing/2014/main" id="{04D20C51-CC2D-4632-BFE6-CF3E6951E702}"/>
              </a:ext>
            </a:extLst>
          </p:cNvPr>
          <p:cNvPicPr>
            <a:picLocks noGrp="1" noChangeAspect="1"/>
          </p:cNvPicPr>
          <p:nvPr>
            <p:ph idx="1"/>
          </p:nvPr>
        </p:nvPicPr>
        <p:blipFill>
          <a:blip r:embed="rId3"/>
          <a:stretch>
            <a:fillRect/>
          </a:stretch>
        </p:blipFill>
        <p:spPr>
          <a:xfrm>
            <a:off x="2095130" y="1076150"/>
            <a:ext cx="5930283" cy="4714552"/>
          </a:xfrm>
          <a:prstGeom prst="rect">
            <a:avLst/>
          </a:prstGeom>
        </p:spPr>
      </p:pic>
    </p:spTree>
    <p:extLst>
      <p:ext uri="{BB962C8B-B14F-4D97-AF65-F5344CB8AC3E}">
        <p14:creationId xmlns:p14="http://schemas.microsoft.com/office/powerpoint/2010/main" val="28215084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9177"/>
            <a:ext cx="8596668" cy="1138687"/>
          </a:xfrm>
        </p:spPr>
        <p:txBody>
          <a:bodyPr>
            <a:noAutofit/>
          </a:bodyPr>
          <a:lstStyle/>
          <a:p>
            <a:r>
              <a:rPr lang="en-US" sz="4000" b="1" u="sng" dirty="0"/>
              <a:t>Tax Division Resources - Reports</a:t>
            </a:r>
            <a:r>
              <a:rPr lang="en-US" sz="4000" b="1" dirty="0"/>
              <a:t> </a:t>
            </a:r>
            <a:br>
              <a:rPr lang="en-US" sz="4000" b="1" dirty="0"/>
            </a:br>
            <a:endParaRPr lang="en-US" sz="4000" b="1" u="sng" dirty="0"/>
          </a:p>
        </p:txBody>
      </p:sp>
      <p:sp>
        <p:nvSpPr>
          <p:cNvPr id="3" name="Footer Placeholder 2">
            <a:extLst>
              <a:ext uri="{FF2B5EF4-FFF2-40B4-BE49-F238E27FC236}">
                <a16:creationId xmlns:a16="http://schemas.microsoft.com/office/drawing/2014/main" id="{8F2E2B7C-63AB-4E4E-A2C2-CECEA334FA27}"/>
              </a:ext>
            </a:extLst>
          </p:cNvPr>
          <p:cNvSpPr>
            <a:spLocks noGrp="1"/>
          </p:cNvSpPr>
          <p:nvPr>
            <p:ph type="ftr" sz="quarter" idx="11"/>
          </p:nvPr>
        </p:nvSpPr>
        <p:spPr/>
        <p:txBody>
          <a:bodyPr/>
          <a:lstStyle/>
          <a:p>
            <a:r>
              <a:rPr lang="en-US"/>
              <a:t>Tax Presentation June 10, 2020 MCB Meeting</a:t>
            </a:r>
            <a:endParaRPr lang="en-US" dirty="0"/>
          </a:p>
        </p:txBody>
      </p:sp>
      <p:pic>
        <p:nvPicPr>
          <p:cNvPr id="6" name="Content Placeholder 5">
            <a:extLst>
              <a:ext uri="{FF2B5EF4-FFF2-40B4-BE49-F238E27FC236}">
                <a16:creationId xmlns:a16="http://schemas.microsoft.com/office/drawing/2014/main" id="{76C590CE-EA83-4360-BABD-DDC29FE701DD}"/>
              </a:ext>
            </a:extLst>
          </p:cNvPr>
          <p:cNvPicPr>
            <a:picLocks noGrp="1" noChangeAspect="1"/>
          </p:cNvPicPr>
          <p:nvPr>
            <p:ph idx="1"/>
          </p:nvPr>
        </p:nvPicPr>
        <p:blipFill>
          <a:blip r:embed="rId3"/>
          <a:stretch>
            <a:fillRect/>
          </a:stretch>
        </p:blipFill>
        <p:spPr>
          <a:xfrm>
            <a:off x="945572" y="978258"/>
            <a:ext cx="8478983" cy="5134189"/>
          </a:xfrm>
          <a:prstGeom prst="rect">
            <a:avLst/>
          </a:prstGeom>
        </p:spPr>
      </p:pic>
    </p:spTree>
    <p:extLst>
      <p:ext uri="{BB962C8B-B14F-4D97-AF65-F5344CB8AC3E}">
        <p14:creationId xmlns:p14="http://schemas.microsoft.com/office/powerpoint/2010/main" val="1407788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t>Presentation Contact - Marijuana</a:t>
            </a:r>
          </a:p>
        </p:txBody>
      </p:sp>
      <p:sp>
        <p:nvSpPr>
          <p:cNvPr id="3" name="Content Placeholder 2"/>
          <p:cNvSpPr>
            <a:spLocks noGrp="1"/>
          </p:cNvSpPr>
          <p:nvPr>
            <p:ph idx="1"/>
          </p:nvPr>
        </p:nvSpPr>
        <p:spPr>
          <a:xfrm>
            <a:off x="677333" y="1570008"/>
            <a:ext cx="8380403" cy="4471354"/>
          </a:xfrm>
        </p:spPr>
        <p:txBody>
          <a:bodyPr>
            <a:normAutofit fontScale="77500" lnSpcReduction="20000"/>
          </a:bodyPr>
          <a:lstStyle/>
          <a:p>
            <a:pPr marL="0" indent="0" algn="r">
              <a:spcBef>
                <a:spcPts val="0"/>
              </a:spcBef>
              <a:spcAft>
                <a:spcPts val="600"/>
              </a:spcAft>
              <a:buNone/>
            </a:pPr>
            <a:r>
              <a:rPr lang="en-US" sz="3500" dirty="0">
                <a:solidFill>
                  <a:schemeClr val="tx1"/>
                </a:solidFill>
              </a:rPr>
              <a:t>State of Alaska</a:t>
            </a:r>
          </a:p>
          <a:p>
            <a:pPr marL="0" indent="0" algn="r">
              <a:spcBef>
                <a:spcPts val="0"/>
              </a:spcBef>
              <a:spcAft>
                <a:spcPts val="600"/>
              </a:spcAft>
              <a:buNone/>
            </a:pPr>
            <a:r>
              <a:rPr lang="en-US" sz="3500" dirty="0">
                <a:solidFill>
                  <a:schemeClr val="tx1"/>
                </a:solidFill>
              </a:rPr>
              <a:t>Tax Division</a:t>
            </a:r>
          </a:p>
          <a:p>
            <a:pPr marL="0" indent="0" algn="r">
              <a:buNone/>
            </a:pPr>
            <a:endParaRPr lang="en-US" sz="2400" b="1" dirty="0"/>
          </a:p>
          <a:p>
            <a:pPr marL="0" indent="0" algn="r">
              <a:lnSpc>
                <a:spcPct val="10000"/>
              </a:lnSpc>
              <a:buNone/>
            </a:pPr>
            <a:endParaRPr lang="en-US" sz="2400" b="1" dirty="0"/>
          </a:p>
          <a:p>
            <a:pPr marL="0" indent="0" algn="r">
              <a:spcBef>
                <a:spcPts val="0"/>
              </a:spcBef>
              <a:buNone/>
            </a:pPr>
            <a:endParaRPr lang="en-US" sz="3000" dirty="0">
              <a:solidFill>
                <a:schemeClr val="tx1"/>
              </a:solidFill>
            </a:endParaRPr>
          </a:p>
          <a:p>
            <a:pPr marL="0" indent="0" algn="r">
              <a:spcBef>
                <a:spcPts val="0"/>
              </a:spcBef>
              <a:buNone/>
            </a:pPr>
            <a:endParaRPr lang="en-US" sz="3000" dirty="0">
              <a:solidFill>
                <a:schemeClr val="tx1"/>
              </a:solidFill>
            </a:endParaRPr>
          </a:p>
          <a:p>
            <a:pPr marL="0" indent="0" algn="r">
              <a:spcBef>
                <a:spcPts val="0"/>
              </a:spcBef>
              <a:buNone/>
            </a:pPr>
            <a:endParaRPr lang="en-US" sz="3000" dirty="0">
              <a:solidFill>
                <a:schemeClr val="tx1"/>
              </a:solidFill>
            </a:endParaRPr>
          </a:p>
          <a:p>
            <a:pPr marL="0" indent="0" algn="r">
              <a:spcBef>
                <a:spcPts val="0"/>
              </a:spcBef>
              <a:spcAft>
                <a:spcPts val="600"/>
              </a:spcAft>
              <a:buNone/>
            </a:pPr>
            <a:endParaRPr lang="en-US" sz="3000" dirty="0">
              <a:solidFill>
                <a:schemeClr val="tx1"/>
              </a:solidFill>
            </a:endParaRPr>
          </a:p>
          <a:p>
            <a:pPr marL="0" indent="0" algn="r">
              <a:spcBef>
                <a:spcPts val="0"/>
              </a:spcBef>
              <a:spcAft>
                <a:spcPts val="600"/>
              </a:spcAft>
              <a:buNone/>
            </a:pPr>
            <a:r>
              <a:rPr lang="en-US" sz="3500" dirty="0">
                <a:solidFill>
                  <a:schemeClr val="tx1"/>
                </a:solidFill>
              </a:rPr>
              <a:t>Kelly Mazzei</a:t>
            </a:r>
          </a:p>
          <a:p>
            <a:pPr marL="0" indent="0" algn="r">
              <a:spcBef>
                <a:spcPts val="0"/>
              </a:spcBef>
              <a:spcAft>
                <a:spcPts val="600"/>
              </a:spcAft>
              <a:buNone/>
            </a:pPr>
            <a:r>
              <a:rPr lang="en-US" sz="3500" dirty="0">
                <a:solidFill>
                  <a:schemeClr val="tx1"/>
                </a:solidFill>
              </a:rPr>
              <a:t>Excise Tax Supervisor</a:t>
            </a:r>
          </a:p>
          <a:p>
            <a:pPr marL="0" indent="0" algn="r">
              <a:spcBef>
                <a:spcPts val="0"/>
              </a:spcBef>
              <a:spcAft>
                <a:spcPts val="600"/>
              </a:spcAft>
              <a:buNone/>
            </a:pPr>
            <a:r>
              <a:rPr lang="en-US" sz="3500" dirty="0">
                <a:solidFill>
                  <a:schemeClr val="tx1"/>
                </a:solidFill>
              </a:rPr>
              <a:t>907-269-1018</a:t>
            </a:r>
          </a:p>
          <a:p>
            <a:pPr marL="0" indent="0" algn="r">
              <a:spcBef>
                <a:spcPts val="0"/>
              </a:spcBef>
              <a:spcAft>
                <a:spcPts val="600"/>
              </a:spcAft>
              <a:buNone/>
            </a:pPr>
            <a:r>
              <a:rPr lang="en-US" sz="3500" dirty="0">
                <a:solidFill>
                  <a:schemeClr val="tx1"/>
                </a:solidFill>
              </a:rPr>
              <a:t>kelly.mazzei@alaska.gov</a:t>
            </a:r>
          </a:p>
          <a:p>
            <a:pPr marL="0" indent="0">
              <a:buNone/>
            </a:pPr>
            <a:endParaRPr lang="en-US" sz="2400" b="1" dirty="0">
              <a:solidFill>
                <a:schemeClr val="tx1"/>
              </a:solidFill>
            </a:endParaRPr>
          </a:p>
          <a:p>
            <a:pPr marL="0" indent="0">
              <a:buNone/>
            </a:pPr>
            <a:endParaRPr lang="en-US" sz="2400" b="1" dirty="0"/>
          </a:p>
        </p:txBody>
      </p:sp>
      <p:pic>
        <p:nvPicPr>
          <p:cNvPr id="4" name="Content Placeholder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3723" y="2147978"/>
            <a:ext cx="3390180" cy="3390180"/>
          </a:xfrm>
          <a:prstGeom prst="rect">
            <a:avLst/>
          </a:prstGeom>
        </p:spPr>
      </p:pic>
      <p:sp>
        <p:nvSpPr>
          <p:cNvPr id="5" name="Footer Placeholder 4">
            <a:extLst>
              <a:ext uri="{FF2B5EF4-FFF2-40B4-BE49-F238E27FC236}">
                <a16:creationId xmlns:a16="http://schemas.microsoft.com/office/drawing/2014/main" id="{D24A4779-1197-4FF8-A990-15AD99F724AE}"/>
              </a:ext>
            </a:extLst>
          </p:cNvPr>
          <p:cNvSpPr>
            <a:spLocks noGrp="1"/>
          </p:cNvSpPr>
          <p:nvPr>
            <p:ph type="ftr" sz="quarter" idx="11"/>
          </p:nvPr>
        </p:nvSpPr>
        <p:spPr/>
        <p:txBody>
          <a:bodyPr/>
          <a:lstStyle/>
          <a:p>
            <a:r>
              <a:rPr lang="en-US"/>
              <a:t>Tax Presentation June 10, 2020 MCB Meeting</a:t>
            </a:r>
            <a:endParaRPr lang="en-US" dirty="0"/>
          </a:p>
        </p:txBody>
      </p:sp>
    </p:spTree>
    <p:extLst>
      <p:ext uri="{BB962C8B-B14F-4D97-AF65-F5344CB8AC3E}">
        <p14:creationId xmlns:p14="http://schemas.microsoft.com/office/powerpoint/2010/main" val="36591179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29728"/>
            <a:ext cx="8596668" cy="1171276"/>
          </a:xfrm>
        </p:spPr>
        <p:txBody>
          <a:bodyPr>
            <a:normAutofit/>
          </a:bodyPr>
          <a:lstStyle/>
          <a:p>
            <a:r>
              <a:rPr lang="en-US" sz="4000" b="1" u="sng" dirty="0"/>
              <a:t>Presentation Topics</a:t>
            </a:r>
          </a:p>
        </p:txBody>
      </p:sp>
      <p:sp>
        <p:nvSpPr>
          <p:cNvPr id="3" name="Content Placeholder 2"/>
          <p:cNvSpPr>
            <a:spLocks noGrp="1"/>
          </p:cNvSpPr>
          <p:nvPr>
            <p:ph idx="1"/>
          </p:nvPr>
        </p:nvSpPr>
        <p:spPr>
          <a:xfrm>
            <a:off x="677334" y="1518249"/>
            <a:ext cx="8596668" cy="4756027"/>
          </a:xfrm>
        </p:spPr>
        <p:txBody>
          <a:bodyPr>
            <a:normAutofit/>
          </a:bodyPr>
          <a:lstStyle/>
          <a:p>
            <a:pPr>
              <a:spcAft>
                <a:spcPts val="600"/>
              </a:spcAft>
            </a:pPr>
            <a:r>
              <a:rPr lang="en-US" sz="3000" dirty="0"/>
              <a:t>Current State Tax Structure</a:t>
            </a:r>
          </a:p>
          <a:p>
            <a:pPr>
              <a:spcAft>
                <a:spcPts val="600"/>
              </a:spcAft>
            </a:pPr>
            <a:r>
              <a:rPr lang="en-US" sz="3000" dirty="0"/>
              <a:t>The Taxpayers</a:t>
            </a:r>
          </a:p>
          <a:p>
            <a:pPr>
              <a:spcAft>
                <a:spcPts val="600"/>
              </a:spcAft>
            </a:pPr>
            <a:r>
              <a:rPr lang="en-US" sz="3000" dirty="0"/>
              <a:t>Tax Revenue</a:t>
            </a:r>
          </a:p>
          <a:p>
            <a:pPr>
              <a:spcAft>
                <a:spcPts val="600"/>
              </a:spcAft>
            </a:pPr>
            <a:r>
              <a:rPr lang="en-US" sz="3000" dirty="0"/>
              <a:t>Past Due Taxes</a:t>
            </a:r>
          </a:p>
          <a:p>
            <a:pPr>
              <a:spcAft>
                <a:spcPts val="600"/>
              </a:spcAft>
            </a:pPr>
            <a:r>
              <a:rPr lang="en-US" sz="3000" dirty="0"/>
              <a:t>Collections Process</a:t>
            </a:r>
          </a:p>
          <a:p>
            <a:pPr>
              <a:spcAft>
                <a:spcPts val="600"/>
              </a:spcAft>
            </a:pPr>
            <a:r>
              <a:rPr lang="en-US" sz="3000" dirty="0"/>
              <a:t>Tax Division Resources</a:t>
            </a:r>
          </a:p>
        </p:txBody>
      </p:sp>
      <p:sp>
        <p:nvSpPr>
          <p:cNvPr id="4" name="Footer Placeholder 3">
            <a:extLst>
              <a:ext uri="{FF2B5EF4-FFF2-40B4-BE49-F238E27FC236}">
                <a16:creationId xmlns:a16="http://schemas.microsoft.com/office/drawing/2014/main" id="{74B5C10E-643B-43C2-808F-B6B70C4EA2FA}"/>
              </a:ext>
            </a:extLst>
          </p:cNvPr>
          <p:cNvSpPr>
            <a:spLocks noGrp="1"/>
          </p:cNvSpPr>
          <p:nvPr>
            <p:ph type="ftr" sz="quarter" idx="11"/>
          </p:nvPr>
        </p:nvSpPr>
        <p:spPr/>
        <p:txBody>
          <a:bodyPr/>
          <a:lstStyle/>
          <a:p>
            <a:r>
              <a:rPr lang="en-US"/>
              <a:t>Tax Presentation June 10, 2020 MCB Meeting</a:t>
            </a:r>
            <a:endParaRPr lang="en-US" dirty="0"/>
          </a:p>
        </p:txBody>
      </p:sp>
    </p:spTree>
    <p:extLst>
      <p:ext uri="{BB962C8B-B14F-4D97-AF65-F5344CB8AC3E}">
        <p14:creationId xmlns:p14="http://schemas.microsoft.com/office/powerpoint/2010/main" val="3796769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24258"/>
            <a:ext cx="8596668" cy="951781"/>
          </a:xfrm>
        </p:spPr>
        <p:txBody>
          <a:bodyPr>
            <a:normAutofit/>
          </a:bodyPr>
          <a:lstStyle/>
          <a:p>
            <a:r>
              <a:rPr lang="en-US" sz="4000" b="1" u="sng" dirty="0"/>
              <a:t>State Tax Structure </a:t>
            </a:r>
          </a:p>
        </p:txBody>
      </p:sp>
      <p:sp>
        <p:nvSpPr>
          <p:cNvPr id="3" name="Content Placeholder 2"/>
          <p:cNvSpPr>
            <a:spLocks noGrp="1"/>
          </p:cNvSpPr>
          <p:nvPr>
            <p:ph idx="1"/>
          </p:nvPr>
        </p:nvSpPr>
        <p:spPr>
          <a:xfrm>
            <a:off x="677334" y="1269507"/>
            <a:ext cx="8596668" cy="4771855"/>
          </a:xfrm>
        </p:spPr>
        <p:txBody>
          <a:bodyPr>
            <a:noAutofit/>
          </a:bodyPr>
          <a:lstStyle/>
          <a:p>
            <a:pPr>
              <a:spcAft>
                <a:spcPts val="600"/>
              </a:spcAft>
            </a:pPr>
            <a:r>
              <a:rPr lang="en-US" sz="2800" dirty="0"/>
              <a:t>Cultivators pay the tax on sales and transfers</a:t>
            </a:r>
          </a:p>
          <a:p>
            <a:pPr>
              <a:spcAft>
                <a:spcPts val="600"/>
              </a:spcAft>
            </a:pPr>
            <a:r>
              <a:rPr lang="en-US" sz="2800" dirty="0"/>
              <a:t>Excise tax is $50, $25, or $15 per ounce</a:t>
            </a:r>
          </a:p>
          <a:p>
            <a:pPr>
              <a:spcAft>
                <a:spcPts val="600"/>
              </a:spcAft>
            </a:pPr>
            <a:r>
              <a:rPr lang="en-US" sz="2800" dirty="0"/>
              <a:t>Tax returns and payments due monthly on the last day of the month following the month of sales (30-60 days after sales)</a:t>
            </a:r>
          </a:p>
          <a:p>
            <a:pPr>
              <a:spcAft>
                <a:spcPts val="600"/>
              </a:spcAft>
            </a:pPr>
            <a:r>
              <a:rPr lang="en-US" sz="2800" dirty="0"/>
              <a:t>If tax payments are not paid, the cultivator could have license revoked under AS 17.38 (AMCO)</a:t>
            </a:r>
          </a:p>
          <a:p>
            <a:pPr>
              <a:spcAft>
                <a:spcPts val="600"/>
              </a:spcAft>
            </a:pPr>
            <a:r>
              <a:rPr lang="en-US" sz="2800" dirty="0"/>
              <a:t>DOR will inform AMCO of failure to </a:t>
            </a:r>
            <a:r>
              <a:rPr lang="en-US" sz="3000" dirty="0"/>
              <a:t>pay tax due or file returns (in regs)</a:t>
            </a:r>
          </a:p>
          <a:p>
            <a:pPr>
              <a:spcAft>
                <a:spcPts val="600"/>
              </a:spcAft>
            </a:pPr>
            <a:endParaRPr lang="en-US" sz="3000" dirty="0"/>
          </a:p>
          <a:p>
            <a:pPr>
              <a:spcAft>
                <a:spcPts val="600"/>
              </a:spcAft>
            </a:pPr>
            <a:endParaRPr lang="en-US" sz="3000" dirty="0"/>
          </a:p>
          <a:p>
            <a:pPr>
              <a:spcAft>
                <a:spcPts val="600"/>
              </a:spcAft>
            </a:pPr>
            <a:endParaRPr lang="en-US" sz="3000" dirty="0"/>
          </a:p>
          <a:p>
            <a:pPr marL="0" indent="0">
              <a:spcAft>
                <a:spcPts val="600"/>
              </a:spcAft>
              <a:buNone/>
            </a:pPr>
            <a:endParaRPr lang="en-US" sz="3000" dirty="0"/>
          </a:p>
        </p:txBody>
      </p:sp>
      <p:sp>
        <p:nvSpPr>
          <p:cNvPr id="4" name="Footer Placeholder 3">
            <a:extLst>
              <a:ext uri="{FF2B5EF4-FFF2-40B4-BE49-F238E27FC236}">
                <a16:creationId xmlns:a16="http://schemas.microsoft.com/office/drawing/2014/main" id="{BAC962AD-BB80-44F5-847C-A01B2453A1DF}"/>
              </a:ext>
            </a:extLst>
          </p:cNvPr>
          <p:cNvSpPr>
            <a:spLocks noGrp="1"/>
          </p:cNvSpPr>
          <p:nvPr>
            <p:ph type="ftr" sz="quarter" idx="11"/>
          </p:nvPr>
        </p:nvSpPr>
        <p:spPr>
          <a:xfrm>
            <a:off x="677334" y="6156771"/>
            <a:ext cx="6297612" cy="365125"/>
          </a:xfrm>
        </p:spPr>
        <p:txBody>
          <a:bodyPr/>
          <a:lstStyle/>
          <a:p>
            <a:r>
              <a:rPr lang="en-US" dirty="0"/>
              <a:t>Tax Presentation June 10, 2020 MCB Meeting</a:t>
            </a:r>
          </a:p>
        </p:txBody>
      </p:sp>
    </p:spTree>
    <p:extLst>
      <p:ext uri="{BB962C8B-B14F-4D97-AF65-F5344CB8AC3E}">
        <p14:creationId xmlns:p14="http://schemas.microsoft.com/office/powerpoint/2010/main" val="24488719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t>The Taxpayers</a:t>
            </a:r>
          </a:p>
        </p:txBody>
      </p:sp>
      <p:sp>
        <p:nvSpPr>
          <p:cNvPr id="3" name="Content Placeholder 2"/>
          <p:cNvSpPr>
            <a:spLocks noGrp="1"/>
          </p:cNvSpPr>
          <p:nvPr>
            <p:ph idx="1"/>
          </p:nvPr>
        </p:nvSpPr>
        <p:spPr>
          <a:xfrm>
            <a:off x="208652" y="1562219"/>
            <a:ext cx="9534031" cy="4203936"/>
          </a:xfrm>
        </p:spPr>
        <p:txBody>
          <a:bodyPr>
            <a:normAutofit fontScale="85000" lnSpcReduction="10000"/>
          </a:bodyPr>
          <a:lstStyle/>
          <a:p>
            <a:pPr>
              <a:spcAft>
                <a:spcPts val="600"/>
              </a:spcAft>
            </a:pPr>
            <a:r>
              <a:rPr lang="en-US" sz="3000" dirty="0"/>
              <a:t>There are 217 active operating cultivator licenses (AMCO)</a:t>
            </a:r>
          </a:p>
          <a:p>
            <a:pPr>
              <a:spcAft>
                <a:spcPts val="600"/>
              </a:spcAft>
            </a:pPr>
            <a:r>
              <a:rPr lang="en-US" sz="3000" dirty="0"/>
              <a:t>There are 198 open marijuana tax accounts (DOR)</a:t>
            </a:r>
          </a:p>
          <a:p>
            <a:pPr>
              <a:spcAft>
                <a:spcPts val="600"/>
              </a:spcAft>
            </a:pPr>
            <a:r>
              <a:rPr lang="en-US" sz="3000" dirty="0"/>
              <a:t>There are 24 cult. licenses expired or surrendered</a:t>
            </a:r>
          </a:p>
          <a:p>
            <a:pPr>
              <a:spcAft>
                <a:spcPts val="600"/>
              </a:spcAft>
            </a:pPr>
            <a:r>
              <a:rPr lang="en-US" sz="3000" dirty="0"/>
              <a:t>Newly licensed cultivators get a “Welcome Packet” using AMCO’s licensing spreadsheets</a:t>
            </a:r>
          </a:p>
          <a:p>
            <a:pPr>
              <a:spcAft>
                <a:spcPts val="600"/>
              </a:spcAft>
            </a:pPr>
            <a:r>
              <a:rPr lang="en-US" sz="3000" dirty="0"/>
              <a:t>Cover letter, cash payment instructions, and Revenue Online information</a:t>
            </a:r>
          </a:p>
          <a:p>
            <a:pPr>
              <a:spcAft>
                <a:spcPts val="600"/>
              </a:spcAft>
            </a:pPr>
            <a:r>
              <a:rPr lang="en-US" sz="3000" dirty="0"/>
              <a:t>Tax employee calls every new cultivator to help</a:t>
            </a:r>
          </a:p>
          <a:p>
            <a:pPr>
              <a:spcAft>
                <a:spcPts val="600"/>
              </a:spcAft>
            </a:pPr>
            <a:endParaRPr lang="en-US" sz="3000" dirty="0"/>
          </a:p>
          <a:p>
            <a:endParaRPr lang="en-US" sz="2400" dirty="0"/>
          </a:p>
        </p:txBody>
      </p:sp>
      <p:sp>
        <p:nvSpPr>
          <p:cNvPr id="4" name="Footer Placeholder 3">
            <a:extLst>
              <a:ext uri="{FF2B5EF4-FFF2-40B4-BE49-F238E27FC236}">
                <a16:creationId xmlns:a16="http://schemas.microsoft.com/office/drawing/2014/main" id="{97CB0AD2-0692-460E-AF06-C2D1C6DA6750}"/>
              </a:ext>
            </a:extLst>
          </p:cNvPr>
          <p:cNvSpPr>
            <a:spLocks noGrp="1"/>
          </p:cNvSpPr>
          <p:nvPr>
            <p:ph type="ftr" sz="quarter" idx="11"/>
          </p:nvPr>
        </p:nvSpPr>
        <p:spPr/>
        <p:txBody>
          <a:bodyPr/>
          <a:lstStyle/>
          <a:p>
            <a:r>
              <a:rPr lang="en-US"/>
              <a:t>Tax Presentation June 10, 2020 MCB Meeting</a:t>
            </a:r>
            <a:endParaRPr lang="en-US" dirty="0"/>
          </a:p>
        </p:txBody>
      </p:sp>
    </p:spTree>
    <p:extLst>
      <p:ext uri="{BB962C8B-B14F-4D97-AF65-F5344CB8AC3E}">
        <p14:creationId xmlns:p14="http://schemas.microsoft.com/office/powerpoint/2010/main" val="2113510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7072"/>
            <a:ext cx="8596668" cy="934528"/>
          </a:xfrm>
        </p:spPr>
        <p:txBody>
          <a:bodyPr>
            <a:normAutofit/>
          </a:bodyPr>
          <a:lstStyle/>
          <a:p>
            <a:r>
              <a:rPr lang="en-US" sz="4000" b="1" u="sng" dirty="0"/>
              <a:t>Marijuana Tax Revenue (by month)</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pic>
        <p:nvPicPr>
          <p:cNvPr id="8" name="Content Placeholder 6">
            <a:extLst>
              <a:ext uri="{FF2B5EF4-FFF2-40B4-BE49-F238E27FC236}">
                <a16:creationId xmlns:a16="http://schemas.microsoft.com/office/drawing/2014/main" id="{9FC535D1-BB54-4234-8D6B-BCF04208662A}"/>
              </a:ext>
            </a:extLst>
          </p:cNvPr>
          <p:cNvPicPr>
            <a:picLocks noGrp="1" noChangeAspect="1"/>
          </p:cNvPicPr>
          <p:nvPr>
            <p:ph idx="1"/>
          </p:nvPr>
        </p:nvPicPr>
        <p:blipFill>
          <a:blip r:embed="rId3"/>
          <a:stretch>
            <a:fillRect/>
          </a:stretch>
        </p:blipFill>
        <p:spPr>
          <a:xfrm>
            <a:off x="1228724" y="1315325"/>
            <a:ext cx="8045277" cy="5098087"/>
          </a:xfrm>
          <a:prstGeom prst="rect">
            <a:avLst/>
          </a:prstGeom>
        </p:spPr>
      </p:pic>
    </p:spTree>
    <p:extLst>
      <p:ext uri="{BB962C8B-B14F-4D97-AF65-F5344CB8AC3E}">
        <p14:creationId xmlns:p14="http://schemas.microsoft.com/office/powerpoint/2010/main" val="2127050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37072"/>
            <a:ext cx="8596668" cy="934528"/>
          </a:xfrm>
        </p:spPr>
        <p:txBody>
          <a:bodyPr>
            <a:normAutofit/>
          </a:bodyPr>
          <a:lstStyle/>
          <a:p>
            <a:r>
              <a:rPr lang="en-US" sz="4000" b="1" u="sng" dirty="0"/>
              <a:t>Marijuana Tax Revenue (by FY)</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pic>
        <p:nvPicPr>
          <p:cNvPr id="7" name="Content Placeholder 6">
            <a:extLst>
              <a:ext uri="{FF2B5EF4-FFF2-40B4-BE49-F238E27FC236}">
                <a16:creationId xmlns:a16="http://schemas.microsoft.com/office/drawing/2014/main" id="{05DFF598-2709-41B6-9ECB-2A33FD340BA0}"/>
              </a:ext>
            </a:extLst>
          </p:cNvPr>
          <p:cNvPicPr>
            <a:picLocks noGrp="1" noChangeAspect="1"/>
          </p:cNvPicPr>
          <p:nvPr>
            <p:ph idx="1"/>
          </p:nvPr>
        </p:nvPicPr>
        <p:blipFill>
          <a:blip r:embed="rId3"/>
          <a:stretch>
            <a:fillRect/>
          </a:stretch>
        </p:blipFill>
        <p:spPr>
          <a:xfrm>
            <a:off x="677690" y="1580225"/>
            <a:ext cx="8596312" cy="3918433"/>
          </a:xfrm>
          <a:prstGeom prst="rect">
            <a:avLst/>
          </a:prstGeom>
        </p:spPr>
      </p:pic>
    </p:spTree>
    <p:extLst>
      <p:ext uri="{BB962C8B-B14F-4D97-AF65-F5344CB8AC3E}">
        <p14:creationId xmlns:p14="http://schemas.microsoft.com/office/powerpoint/2010/main" val="3262727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37072"/>
            <a:ext cx="9088103" cy="934528"/>
          </a:xfrm>
        </p:spPr>
        <p:txBody>
          <a:bodyPr>
            <a:normAutofit/>
          </a:bodyPr>
          <a:lstStyle/>
          <a:p>
            <a:r>
              <a:rPr lang="en-US" sz="4000" b="1" u="sng" dirty="0"/>
              <a:t>Past Due Taxes – The Numbers</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sp>
        <p:nvSpPr>
          <p:cNvPr id="7" name="Content Placeholder 6">
            <a:extLst>
              <a:ext uri="{FF2B5EF4-FFF2-40B4-BE49-F238E27FC236}">
                <a16:creationId xmlns:a16="http://schemas.microsoft.com/office/drawing/2014/main" id="{3FD4DB89-D49A-4345-B6C2-6B844D97073E}"/>
              </a:ext>
            </a:extLst>
          </p:cNvPr>
          <p:cNvSpPr>
            <a:spLocks noGrp="1"/>
          </p:cNvSpPr>
          <p:nvPr>
            <p:ph idx="1"/>
          </p:nvPr>
        </p:nvSpPr>
        <p:spPr>
          <a:xfrm>
            <a:off x="677334" y="1438183"/>
            <a:ext cx="9643616" cy="4603179"/>
          </a:xfrm>
        </p:spPr>
        <p:txBody>
          <a:bodyPr>
            <a:normAutofit/>
          </a:bodyPr>
          <a:lstStyle/>
          <a:p>
            <a:r>
              <a:rPr lang="en-US" sz="3200" dirty="0"/>
              <a:t>29 cultivators owe past due taxes $1,340,000</a:t>
            </a:r>
          </a:p>
          <a:p>
            <a:r>
              <a:rPr lang="en-US" sz="3200" dirty="0"/>
              <a:t>20 cultivators are on payment plans $1,012,000</a:t>
            </a:r>
          </a:p>
          <a:p>
            <a:r>
              <a:rPr lang="en-US" sz="3200" dirty="0"/>
              <a:t>8 payment plans are past due owing $354,000</a:t>
            </a:r>
          </a:p>
          <a:p>
            <a:r>
              <a:rPr lang="en-US" sz="3200" dirty="0"/>
              <a:t>5 cultivators out of business owing $313,000</a:t>
            </a:r>
          </a:p>
          <a:p>
            <a:r>
              <a:rPr lang="en-US" sz="3200" dirty="0"/>
              <a:t>6 cultivators have not paid taxes for 9 months or more in a 12 month period (March – Feb 2020)</a:t>
            </a:r>
          </a:p>
          <a:p>
            <a:endParaRPr lang="en-US" sz="2800" dirty="0"/>
          </a:p>
        </p:txBody>
      </p:sp>
    </p:spTree>
    <p:extLst>
      <p:ext uri="{BB962C8B-B14F-4D97-AF65-F5344CB8AC3E}">
        <p14:creationId xmlns:p14="http://schemas.microsoft.com/office/powerpoint/2010/main" val="32315715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37072"/>
            <a:ext cx="9088103" cy="934528"/>
          </a:xfrm>
        </p:spPr>
        <p:txBody>
          <a:bodyPr>
            <a:normAutofit/>
          </a:bodyPr>
          <a:lstStyle/>
          <a:p>
            <a:r>
              <a:rPr lang="en-US" sz="4000" b="1" u="sng" dirty="0"/>
              <a:t>The Collections Process </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sp>
        <p:nvSpPr>
          <p:cNvPr id="7" name="Content Placeholder 6">
            <a:extLst>
              <a:ext uri="{FF2B5EF4-FFF2-40B4-BE49-F238E27FC236}">
                <a16:creationId xmlns:a16="http://schemas.microsoft.com/office/drawing/2014/main" id="{3FD4DB89-D49A-4345-B6C2-6B844D97073E}"/>
              </a:ext>
            </a:extLst>
          </p:cNvPr>
          <p:cNvSpPr>
            <a:spLocks noGrp="1"/>
          </p:cNvSpPr>
          <p:nvPr>
            <p:ph idx="1"/>
          </p:nvPr>
        </p:nvSpPr>
        <p:spPr>
          <a:xfrm>
            <a:off x="677334" y="1198485"/>
            <a:ext cx="9088102" cy="4842878"/>
          </a:xfrm>
        </p:spPr>
        <p:txBody>
          <a:bodyPr>
            <a:normAutofit/>
          </a:bodyPr>
          <a:lstStyle/>
          <a:p>
            <a:r>
              <a:rPr lang="en-US" sz="3000" dirty="0"/>
              <a:t>Files tax return but no payment or short paid</a:t>
            </a:r>
          </a:p>
          <a:p>
            <a:r>
              <a:rPr lang="en-US" sz="3000" dirty="0"/>
              <a:t>Fully automated process begins </a:t>
            </a:r>
          </a:p>
          <a:p>
            <a:r>
              <a:rPr lang="en-US" sz="3000" dirty="0"/>
              <a:t>Notice of Demand for Payment mails 10 days after due date</a:t>
            </a:r>
          </a:p>
          <a:p>
            <a:r>
              <a:rPr lang="en-US" sz="3000" dirty="0"/>
              <a:t>Appeal period begins – 60 days to appeal or pay</a:t>
            </a:r>
          </a:p>
          <a:p>
            <a:r>
              <a:rPr lang="en-US" sz="3000" dirty="0"/>
              <a:t>Final Determination letter mails 15 days after appeal period ends (85 days late)</a:t>
            </a:r>
          </a:p>
          <a:p>
            <a:r>
              <a:rPr lang="en-US" sz="3000" dirty="0"/>
              <a:t>Accounting and Collections unit is notified 15 days after FD letter (100 days late)</a:t>
            </a:r>
          </a:p>
          <a:p>
            <a:endParaRPr lang="en-US" sz="3000" dirty="0"/>
          </a:p>
          <a:p>
            <a:endParaRPr lang="en-US" sz="3000" dirty="0"/>
          </a:p>
        </p:txBody>
      </p:sp>
    </p:spTree>
    <p:extLst>
      <p:ext uri="{BB962C8B-B14F-4D97-AF65-F5344CB8AC3E}">
        <p14:creationId xmlns:p14="http://schemas.microsoft.com/office/powerpoint/2010/main" val="40707198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437072"/>
            <a:ext cx="9088103" cy="934528"/>
          </a:xfrm>
        </p:spPr>
        <p:txBody>
          <a:bodyPr>
            <a:normAutofit fontScale="90000"/>
          </a:bodyPr>
          <a:lstStyle/>
          <a:p>
            <a:r>
              <a:rPr lang="en-US" sz="4000" b="1" u="sng" dirty="0"/>
              <a:t>What Happens When Taxes Aren’t Paid?</a:t>
            </a:r>
          </a:p>
        </p:txBody>
      </p:sp>
      <p:sp>
        <p:nvSpPr>
          <p:cNvPr id="4" name="Footer Placeholder 3">
            <a:extLst>
              <a:ext uri="{FF2B5EF4-FFF2-40B4-BE49-F238E27FC236}">
                <a16:creationId xmlns:a16="http://schemas.microsoft.com/office/drawing/2014/main" id="{809D4870-8A9D-4A94-A83D-EE28B62A975F}"/>
              </a:ext>
            </a:extLst>
          </p:cNvPr>
          <p:cNvSpPr>
            <a:spLocks noGrp="1"/>
          </p:cNvSpPr>
          <p:nvPr>
            <p:ph type="ftr" sz="quarter" idx="11"/>
          </p:nvPr>
        </p:nvSpPr>
        <p:spPr/>
        <p:txBody>
          <a:bodyPr/>
          <a:lstStyle/>
          <a:p>
            <a:r>
              <a:rPr lang="en-US"/>
              <a:t>Tax Presentation June 10, 2020 MCB Meeting</a:t>
            </a:r>
            <a:endParaRPr lang="en-US" dirty="0"/>
          </a:p>
        </p:txBody>
      </p:sp>
      <p:sp>
        <p:nvSpPr>
          <p:cNvPr id="7" name="Content Placeholder 6">
            <a:extLst>
              <a:ext uri="{FF2B5EF4-FFF2-40B4-BE49-F238E27FC236}">
                <a16:creationId xmlns:a16="http://schemas.microsoft.com/office/drawing/2014/main" id="{3FD4DB89-D49A-4345-B6C2-6B844D97073E}"/>
              </a:ext>
            </a:extLst>
          </p:cNvPr>
          <p:cNvSpPr>
            <a:spLocks noGrp="1"/>
          </p:cNvSpPr>
          <p:nvPr>
            <p:ph idx="1"/>
          </p:nvPr>
        </p:nvSpPr>
        <p:spPr>
          <a:xfrm>
            <a:off x="677334" y="1518083"/>
            <a:ext cx="8596668" cy="4523280"/>
          </a:xfrm>
        </p:spPr>
        <p:txBody>
          <a:bodyPr/>
          <a:lstStyle/>
          <a:p>
            <a:pPr marL="0" indent="0">
              <a:buNone/>
            </a:pPr>
            <a:r>
              <a:rPr lang="en-US" sz="3000" u="sng" dirty="0"/>
              <a:t>Alaska Statutes 43.61.030(b) </a:t>
            </a:r>
          </a:p>
          <a:p>
            <a:pPr marL="0" indent="0">
              <a:buNone/>
            </a:pPr>
            <a:r>
              <a:rPr lang="en-US" sz="3000" dirty="0"/>
              <a:t>If a marijuana cultivation facility fails to pay the tax to the state, the marijuana facility’s registration may be revoked in accordance with procedures established under AS 17.38.190(a)(1)</a:t>
            </a:r>
          </a:p>
          <a:p>
            <a:pPr marL="0" indent="0">
              <a:buNone/>
            </a:pPr>
            <a:endParaRPr lang="en-US" sz="3000" dirty="0"/>
          </a:p>
          <a:p>
            <a:pPr marL="0" indent="0">
              <a:buNone/>
            </a:pPr>
            <a:r>
              <a:rPr lang="en-US" sz="3000" dirty="0"/>
              <a:t>As written in the General Election Ballot Measure No. 2</a:t>
            </a:r>
          </a:p>
        </p:txBody>
      </p:sp>
    </p:spTree>
    <p:extLst>
      <p:ext uri="{BB962C8B-B14F-4D97-AF65-F5344CB8AC3E}">
        <p14:creationId xmlns:p14="http://schemas.microsoft.com/office/powerpoint/2010/main" val="16347238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3429</TotalTime>
  <Words>620</Words>
  <Application>Microsoft Office PowerPoint</Application>
  <PresentationFormat>Widescreen</PresentationFormat>
  <Paragraphs>88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Trebuchet MS</vt:lpstr>
      <vt:lpstr>Wingdings 3</vt:lpstr>
      <vt:lpstr>Facet</vt:lpstr>
      <vt:lpstr>An Overview of  State Marijuana Taxes</vt:lpstr>
      <vt:lpstr>Presentation Topics</vt:lpstr>
      <vt:lpstr>State Tax Structure </vt:lpstr>
      <vt:lpstr>The Taxpayers</vt:lpstr>
      <vt:lpstr>Marijuana Tax Revenue (by month)</vt:lpstr>
      <vt:lpstr>Marijuana Tax Revenue (by FY)</vt:lpstr>
      <vt:lpstr>Past Due Taxes – The Numbers</vt:lpstr>
      <vt:lpstr>The Collections Process </vt:lpstr>
      <vt:lpstr>What Happens When Taxes Aren’t Paid?</vt:lpstr>
      <vt:lpstr>What Happens When Taxes Aren’t Paid?</vt:lpstr>
      <vt:lpstr>Notifying AMCO – Monthly Letter</vt:lpstr>
      <vt:lpstr>Tax Division Resources - Reports  </vt:lpstr>
      <vt:lpstr>Tax Division Resources - Reports  </vt:lpstr>
      <vt:lpstr>Presentation Contact - Marijuana</vt:lpstr>
    </vt:vector>
  </TitlesOfParts>
  <Company>State of Alaska - Department of Revenue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Mazzei, Kelly A (DOR)</dc:creator>
  <cp:lastModifiedBy>Craig, Carrie D (CED)</cp:lastModifiedBy>
  <cp:revision>131</cp:revision>
  <cp:lastPrinted>2017-04-14T17:14:34Z</cp:lastPrinted>
  <dcterms:created xsi:type="dcterms:W3CDTF">2017-03-02T23:02:31Z</dcterms:created>
  <dcterms:modified xsi:type="dcterms:W3CDTF">2020-06-08T17:21:51Z</dcterms:modified>
</cp:coreProperties>
</file>